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314" r:id="rId2"/>
    <p:sldId id="330" r:id="rId3"/>
    <p:sldId id="315" r:id="rId4"/>
    <p:sldId id="319" r:id="rId5"/>
    <p:sldId id="331" r:id="rId6"/>
    <p:sldId id="318" r:id="rId7"/>
    <p:sldId id="320" r:id="rId8"/>
    <p:sldId id="332" r:id="rId9"/>
    <p:sldId id="334" r:id="rId10"/>
    <p:sldId id="342" r:id="rId11"/>
    <p:sldId id="340" r:id="rId12"/>
    <p:sldId id="324" r:id="rId13"/>
    <p:sldId id="325" r:id="rId14"/>
    <p:sldId id="327" r:id="rId15"/>
    <p:sldId id="326" r:id="rId16"/>
    <p:sldId id="328" r:id="rId17"/>
    <p:sldId id="329" r:id="rId18"/>
  </p:sldIdLst>
  <p:sldSz cx="9144000" cy="5143500" type="screen16x9"/>
  <p:notesSz cx="7559675" cy="10691813"/>
  <p:defaultTextStyle>
    <a:defPPr>
      <a:defRPr lang="en-GB"/>
    </a:defPPr>
    <a:lvl1pPr algn="l" defTabSz="369888" rtl="0" eaLnBrk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601663" indent="-230188" algn="l" defTabSz="369888" rtl="0" eaLnBrk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25513" indent="-184150" algn="l" defTabSz="369888" rtl="0" eaLnBrk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295400" indent="-184150" algn="l" defTabSz="369888" rtl="0" eaLnBrk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665288" indent="-184150" algn="l" defTabSz="369888" rtl="0" eaLnBrk="0" fontAlgn="base" hangingPunct="0">
      <a:spcBef>
        <a:spcPct val="0"/>
      </a:spcBef>
      <a:spcAft>
        <a:spcPct val="0"/>
      </a:spcAft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rgbClr val="000000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70">
          <p15:clr>
            <a:srgbClr val="A4A3A4"/>
          </p15:clr>
        </p15:guide>
        <p15:guide id="2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99" y="38"/>
      </p:cViewPr>
      <p:guideLst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hdr"/>
          </p:nvPr>
        </p:nvSpPr>
        <p:spPr bwMode="auto">
          <a:xfrm>
            <a:off x="720725" y="179388"/>
            <a:ext cx="244633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70286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392613" y="179388"/>
            <a:ext cx="244633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70286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720725" y="10152063"/>
            <a:ext cx="244633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370286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200"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392613" y="10152063"/>
            <a:ext cx="2446337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3C9BB7-82FE-4A90-B84C-48F363A1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92125" y="1027113"/>
            <a:ext cx="657542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5083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98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3698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3698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3698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3698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3A6B1A-2F75-4CFF-89D2-0474FF10C133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01688"/>
            <a:ext cx="7127875" cy="4010025"/>
          </a:xfrm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92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7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49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0" y="-317500"/>
            <a:ext cx="15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3698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20700" algn="l"/>
                <a:tab pos="1041400" algn="l"/>
                <a:tab pos="1563688" algn="l"/>
                <a:tab pos="2084388" algn="l"/>
                <a:tab pos="2606675" algn="l"/>
                <a:tab pos="3127375" algn="l"/>
                <a:tab pos="3649663" algn="l"/>
                <a:tab pos="4170363" algn="l"/>
                <a:tab pos="4692650" algn="l"/>
                <a:tab pos="5213350" algn="l"/>
                <a:tab pos="5735638" algn="l"/>
                <a:tab pos="6256338" algn="l"/>
                <a:tab pos="6778625" algn="l"/>
                <a:tab pos="7299325" algn="l"/>
                <a:tab pos="7820025" algn="l"/>
                <a:tab pos="8342313" algn="l"/>
                <a:tab pos="8863013" algn="l"/>
                <a:tab pos="9385300" algn="l"/>
                <a:tab pos="9906000" algn="l"/>
                <a:tab pos="10428288" algn="l"/>
              </a:tabLst>
              <a:defRPr sz="1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lnSpc>
                <a:spcPct val="97000"/>
              </a:lnSpc>
              <a:spcBef>
                <a:spcPct val="0"/>
              </a:spcBef>
              <a:buFontTx/>
              <a:buNone/>
            </a:pPr>
            <a:fld id="{D3DE287C-6179-4CA0-B07C-394AB7F50BF8}" type="slidenum"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97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anose="02020603050405020304" pitchFamily="18" charset="0"/>
            </a:endParaRPr>
          </a:p>
        </p:txBody>
      </p:sp>
      <p:sp>
        <p:nvSpPr>
          <p:cNvPr id="18436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/>
      </p:sp>
    </p:spTree>
    <p:extLst>
      <p:ext uri="{BB962C8B-B14F-4D97-AF65-F5344CB8AC3E}">
        <p14:creationId xmlns:p14="http://schemas.microsoft.com/office/powerpoint/2010/main" val="255354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/>
            </a:lvl1pPr>
            <a:lvl2pPr marL="370286" indent="0" algn="ctr">
              <a:buNone/>
              <a:defRPr/>
            </a:lvl2pPr>
            <a:lvl3pPr marL="740573" indent="0" algn="ctr">
              <a:buNone/>
              <a:defRPr/>
            </a:lvl3pPr>
            <a:lvl4pPr marL="1110859" indent="0" algn="ctr">
              <a:buNone/>
              <a:defRPr/>
            </a:lvl4pPr>
            <a:lvl5pPr marL="1481145" indent="0" algn="ctr">
              <a:buNone/>
              <a:defRPr/>
            </a:lvl5pPr>
            <a:lvl6pPr marL="1851431" indent="0" algn="ctr">
              <a:buNone/>
              <a:defRPr/>
            </a:lvl6pPr>
            <a:lvl7pPr marL="2221718" indent="0" algn="ctr">
              <a:buNone/>
              <a:defRPr/>
            </a:lvl7pPr>
            <a:lvl8pPr marL="2592004" indent="0" algn="ctr">
              <a:buNone/>
              <a:defRPr/>
            </a:lvl8pPr>
            <a:lvl9pPr marL="29622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264784880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23915209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8961" y="426645"/>
            <a:ext cx="1951200" cy="4242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480" y="426645"/>
            <a:ext cx="5718240" cy="42426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139212534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481" y="426645"/>
            <a:ext cx="7807680" cy="8576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72480" y="1430071"/>
            <a:ext cx="3834720" cy="32392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441" y="1430071"/>
            <a:ext cx="3834720" cy="32392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423281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22466843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/>
            </a:lvl1pPr>
            <a:lvl2pPr marL="370286" indent="0">
              <a:buNone/>
              <a:defRPr sz="1500"/>
            </a:lvl2pPr>
            <a:lvl3pPr marL="740573" indent="0">
              <a:buNone/>
              <a:defRPr sz="1300"/>
            </a:lvl3pPr>
            <a:lvl4pPr marL="1110859" indent="0">
              <a:buNone/>
              <a:defRPr sz="1100"/>
            </a:lvl4pPr>
            <a:lvl5pPr marL="1481145" indent="0">
              <a:buNone/>
              <a:defRPr sz="1100"/>
            </a:lvl5pPr>
            <a:lvl6pPr marL="1851431" indent="0">
              <a:buNone/>
              <a:defRPr sz="1100"/>
            </a:lvl6pPr>
            <a:lvl7pPr marL="2221718" indent="0">
              <a:buNone/>
              <a:defRPr sz="1100"/>
            </a:lvl7pPr>
            <a:lvl8pPr marL="2592004" indent="0">
              <a:buNone/>
              <a:defRPr sz="1100"/>
            </a:lvl8pPr>
            <a:lvl9pPr marL="296229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196641059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480" y="1430071"/>
            <a:ext cx="3834720" cy="32392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441" y="1430071"/>
            <a:ext cx="3834720" cy="32392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266156911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26767305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37702971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34465608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558983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</p:spTree>
    <p:extLst>
      <p:ext uri="{BB962C8B-B14F-4D97-AF65-F5344CB8AC3E}">
        <p14:creationId xmlns:p14="http://schemas.microsoft.com/office/powerpoint/2010/main" val="16025079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7938"/>
            <a:ext cx="915352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5737225" y="4789488"/>
            <a:ext cx="2741613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370286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586287" algn="l"/>
                <a:tab pos="1172573" algn="l"/>
                <a:tab pos="1758860" algn="l"/>
                <a:tab pos="2345146" algn="l"/>
              </a:tabLst>
              <a:defRPr>
                <a:latin typeface="Arial" charset="0"/>
                <a:ea typeface="SimSun" charset="-122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FAIMER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427038"/>
            <a:ext cx="7807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430338"/>
            <a:ext cx="78073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28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/>
  </p:transition>
  <p:hf sldNum="0" hdr="0" dt="0"/>
  <p:txStyles>
    <p:titleStyle>
      <a:lvl1pPr algn="ctr" defTabSz="3698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698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SimSun" charset="-122"/>
        </a:defRPr>
      </a:lvl2pPr>
      <a:lvl3pPr algn="ctr" defTabSz="3698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SimSun" charset="-122"/>
        </a:defRPr>
      </a:lvl3pPr>
      <a:lvl4pPr algn="ctr" defTabSz="3698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SimSun" charset="-122"/>
        </a:defRPr>
      </a:lvl4pPr>
      <a:lvl5pPr algn="ctr" defTabSz="36988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00000"/>
          </a:solidFill>
          <a:latin typeface="Arial" charset="0"/>
          <a:ea typeface="SimSun" charset="-122"/>
        </a:defRPr>
      </a:lvl5pPr>
      <a:lvl6pPr marL="2036575" indent="-185143" algn="ctr" defTabSz="37028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SimSun" charset="-122"/>
        </a:defRPr>
      </a:lvl6pPr>
      <a:lvl7pPr marL="2406861" indent="-185143" algn="ctr" defTabSz="37028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SimSun" charset="-122"/>
        </a:defRPr>
      </a:lvl7pPr>
      <a:lvl8pPr marL="2777147" indent="-185143" algn="ctr" defTabSz="37028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SimSun" charset="-122"/>
        </a:defRPr>
      </a:lvl8pPr>
      <a:lvl9pPr marL="3147433" indent="-185143" algn="ctr" defTabSz="37028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9250" indent="-261938" algn="l" defTabSz="369888" rtl="0" eaLnBrk="0" fontAlgn="base" hangingPunct="0">
        <a:lnSpc>
          <a:spcPct val="93000"/>
        </a:lnSpc>
        <a:spcBef>
          <a:spcPct val="0"/>
        </a:spcBef>
        <a:spcAft>
          <a:spcPts val="11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698500" indent="-231775" algn="l" defTabSz="369888" rtl="0" eaLnBrk="0" fontAlgn="base" hangingPunct="0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00">
          <a:solidFill>
            <a:srgbClr val="000000"/>
          </a:solidFill>
          <a:latin typeface="+mn-lt"/>
          <a:ea typeface="+mn-ea"/>
        </a:defRPr>
      </a:lvl2pPr>
      <a:lvl3pPr marL="1047750" indent="-174625" algn="l" defTabSz="369888" rtl="0" eaLnBrk="0" fontAlgn="base" hangingPunct="0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+mn-lt"/>
          <a:ea typeface="+mn-ea"/>
        </a:defRPr>
      </a:lvl3pPr>
      <a:lvl4pPr marL="1398588" indent="-174625" algn="l" defTabSz="369888" rtl="0" eaLnBrk="0" fontAlgn="base" hangingPunct="0">
        <a:lnSpc>
          <a:spcPct val="93000"/>
        </a:lnSpc>
        <a:spcBef>
          <a:spcPct val="0"/>
        </a:spcBef>
        <a:spcAft>
          <a:spcPts val="463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600">
          <a:solidFill>
            <a:srgbClr val="000000"/>
          </a:solidFill>
          <a:latin typeface="+mn-lt"/>
          <a:ea typeface="+mn-ea"/>
        </a:defRPr>
      </a:lvl4pPr>
      <a:lvl5pPr marL="1747838" indent="-174625" algn="l" defTabSz="369888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600">
          <a:solidFill>
            <a:srgbClr val="000000"/>
          </a:solidFill>
          <a:latin typeface="+mn-lt"/>
          <a:ea typeface="+mn-ea"/>
        </a:defRPr>
      </a:lvl5pPr>
      <a:lvl6pPr marL="2118860" indent="-174857" algn="l" defTabSz="370286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  <a:ea typeface="+mn-ea"/>
        </a:defRPr>
      </a:lvl6pPr>
      <a:lvl7pPr marL="2489147" indent="-174857" algn="l" defTabSz="370286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  <a:ea typeface="+mn-ea"/>
        </a:defRPr>
      </a:lvl7pPr>
      <a:lvl8pPr marL="2859433" indent="-174857" algn="l" defTabSz="370286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  <a:ea typeface="+mn-ea"/>
        </a:defRPr>
      </a:lvl8pPr>
      <a:lvl9pPr marL="3229719" indent="-174857" algn="l" defTabSz="370286" rtl="0" fontAlgn="base" hangingPunct="0">
        <a:lnSpc>
          <a:spcPct val="93000"/>
        </a:lnSpc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86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573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859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45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431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718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04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90" algn="l" defTabSz="7405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597025"/>
            <a:ext cx="7772400" cy="1103313"/>
          </a:xfrm>
        </p:spPr>
        <p:txBody>
          <a:bodyPr/>
          <a:lstStyle/>
          <a:p>
            <a:r>
              <a:rPr lang="en-US" smtClean="0"/>
              <a:t>Criteria for Good Assessment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r>
              <a:rPr lang="en-US" smtClean="0"/>
              <a:t>John Norcini, Ph.D.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19200" y="2914650"/>
            <a:ext cx="655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3" tIns="40817" rIns="81633" bIns="40817" anchor="ctr"/>
          <a:lstStyle>
            <a:lvl1pPr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3698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3698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3698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36988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337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30338"/>
            <a:ext cx="3833813" cy="3238500"/>
          </a:xfrm>
        </p:spPr>
        <p:txBody>
          <a:bodyPr/>
          <a:lstStyle/>
          <a:p>
            <a:r>
              <a:rPr lang="en-GB" smtClean="0"/>
              <a:t>Equivalence</a:t>
            </a:r>
          </a:p>
          <a:p>
            <a:pPr lvl="1"/>
            <a:r>
              <a:rPr lang="en-US" smtClean="0"/>
              <a:t>Different versions of an assessment yield equivalent scores or decisions</a:t>
            </a:r>
          </a:p>
          <a:p>
            <a:pPr lvl="1"/>
            <a:r>
              <a:rPr lang="en-US" smtClean="0"/>
              <a:t>A challenge for assessment in the workplace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endParaRPr lang="en-US" smtClean="0"/>
          </a:p>
        </p:txBody>
      </p:sp>
      <p:sp>
        <p:nvSpPr>
          <p:cNvPr id="16388" name="Content Placeholder 5"/>
          <p:cNvSpPr>
            <a:spLocks noGrp="1"/>
          </p:cNvSpPr>
          <p:nvPr>
            <p:ph sz="half" idx="2"/>
          </p:nvPr>
        </p:nvSpPr>
        <p:spPr>
          <a:xfrm>
            <a:off x="4645025" y="1430338"/>
            <a:ext cx="3835400" cy="3238500"/>
          </a:xfrm>
        </p:spPr>
        <p:txBody>
          <a:bodyPr/>
          <a:lstStyle/>
          <a:p>
            <a:r>
              <a:rPr lang="en-GB" smtClean="0"/>
              <a:t>Catalytic effect</a:t>
            </a:r>
          </a:p>
          <a:p>
            <a:pPr lvl="1"/>
            <a:r>
              <a:rPr lang="en-US" smtClean="0"/>
              <a:t>The assessment provides results and feedback in a fashion that enhances learning</a:t>
            </a:r>
          </a:p>
          <a:p>
            <a:pPr lvl="1"/>
            <a:r>
              <a:rPr lang="en-US" smtClean="0"/>
              <a:t>A requirement for formative assessment</a:t>
            </a:r>
          </a:p>
          <a:p>
            <a:endParaRPr lang="en-US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02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US" smtClean="0"/>
          </a:p>
        </p:txBody>
      </p:sp>
      <p:sp>
        <p:nvSpPr>
          <p:cNvPr id="17411" name="Content Placeholder 7"/>
          <p:cNvSpPr>
            <a:spLocks noGrp="1"/>
          </p:cNvSpPr>
          <p:nvPr>
            <p:ph sz="half" idx="1"/>
          </p:nvPr>
        </p:nvSpPr>
        <p:spPr>
          <a:xfrm>
            <a:off x="673100" y="1430338"/>
            <a:ext cx="3833813" cy="32385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Educational effect</a:t>
            </a:r>
          </a:p>
          <a:p>
            <a:pPr lvl="1"/>
            <a:r>
              <a:rPr lang="en-US" smtClean="0"/>
              <a:t>The</a:t>
            </a:r>
            <a:r>
              <a:rPr lang="en-US" b="1" smtClean="0"/>
              <a:t> </a:t>
            </a:r>
            <a:r>
              <a:rPr lang="en-US" smtClean="0"/>
              <a:t>assessment motivates those who take it to prepare in a fashion that has educational</a:t>
            </a:r>
            <a:r>
              <a:rPr lang="en-US" b="1" smtClean="0"/>
              <a:t> </a:t>
            </a:r>
            <a:r>
              <a:rPr lang="en-US" smtClean="0"/>
              <a:t>benefit</a:t>
            </a:r>
          </a:p>
          <a:p>
            <a:pPr lvl="2" eaLnBrk="1" hangingPunct="1"/>
            <a:r>
              <a:rPr lang="en-GB" smtClean="0"/>
              <a:t>How do students prepare for the test?</a:t>
            </a:r>
          </a:p>
          <a:p>
            <a:pPr lvl="1" eaLnBrk="1" hangingPunct="1"/>
            <a:endParaRPr lang="en-GB" smtClean="0"/>
          </a:p>
          <a:p>
            <a:pPr eaLnBrk="1" hangingPunct="1">
              <a:lnSpc>
                <a:spcPct val="100000"/>
              </a:lnSpc>
            </a:pPr>
            <a:endParaRPr lang="en-GB" smtClean="0"/>
          </a:p>
          <a:p>
            <a:endParaRPr lang="en-US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30338"/>
            <a:ext cx="3835400" cy="32385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/>
              <a:t>Acceptability </a:t>
            </a:r>
          </a:p>
          <a:p>
            <a:pPr lvl="1"/>
            <a:r>
              <a:rPr lang="en-US" smtClean="0"/>
              <a:t>Stakeholders find the assessment process and results to be credible</a:t>
            </a:r>
          </a:p>
          <a:p>
            <a:pPr eaLnBrk="1" hangingPunct="1">
              <a:lnSpc>
                <a:spcPct val="100000"/>
              </a:lnSpc>
            </a:pPr>
            <a:r>
              <a:rPr lang="en-GB" smtClean="0"/>
              <a:t>Feasibility</a:t>
            </a:r>
          </a:p>
          <a:p>
            <a:pPr lvl="1"/>
            <a:r>
              <a:rPr lang="en-US" smtClean="0"/>
              <a:t>The test is practical, realistic, and sensible, given the circumstances and context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86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Purpose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3100" y="1430338"/>
          <a:ext cx="8228013" cy="343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589742"/>
                <a:gridCol w="2742671"/>
              </a:tblGrid>
              <a:tr h="4214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Formative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Summative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Validity-coherence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83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Reproducibility-consistency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Equivalence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Educational effect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Catalytic effect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Feasibility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Acceptability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T="34291" marB="34291" anchor="ctr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02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8014" cy="343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2589742"/>
                <a:gridCol w="2742671"/>
              </a:tblGrid>
              <a:tr h="4214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Examinees-Formative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Examinees-Summative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Validity-coherence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833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Reproducibility-consistency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Equivalence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Educational effect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Catalytic effect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Feasibility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Acceptability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94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8014" cy="350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2589742"/>
                <a:gridCol w="2742671"/>
              </a:tblGrid>
              <a:tr h="4952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Teacher-Institution Formative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Teacher-Institution Summative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Validity-coherence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832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Reproducibility-consistency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Equivalence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Educational effect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Catalytic effect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Feasibility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  <a:tr h="4213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Acceptability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81" marB="34281" anchor="ctr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33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8014" cy="343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/>
                <a:gridCol w="2589742"/>
                <a:gridCol w="2742671"/>
              </a:tblGrid>
              <a:tr h="4214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Persons/patients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Healthcare System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Validity-coherence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833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Reproducibility-consistency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Equivalence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Educational effect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Catalytic effect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Feasibility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Acceptability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9" marR="91439" marT="34291" marB="34291" anchor="ctr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51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1200150"/>
          <a:ext cx="5484813" cy="343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321"/>
                <a:gridCol w="2589492"/>
              </a:tblGrid>
              <a:tr h="4214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Regulators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Validity-coherence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833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Reproducibility-consistency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Equivalence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Educational effect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Catalytic effect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Feasibility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  <a:tr h="4214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Acceptability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 marL="91431" marR="91431" marT="34291" marB="34291" anchor="ctr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156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Characteristics of good assessment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Validity, reliability, equivalence, catalytic effect, educational effect, acceptability, feasibility 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Influenced by the purpose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Formative and summative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Influenced by the stakeholders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Learners, teachers-institutions, patients-healthcare system, regulators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847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Some background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What is a ‘test’ or assessment?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How does assessment affect learners?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How are assessments changing?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Who cares about assessment?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Characteristics of good assessment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How do they relate to purpose? 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How do they relate to the stakeholders?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endParaRPr 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274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test or assessment?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sz="half" idx="1"/>
          </p:nvPr>
        </p:nvSpPr>
        <p:spPr>
          <a:xfrm>
            <a:off x="673100" y="1430338"/>
            <a:ext cx="3833813" cy="3238500"/>
          </a:xfrm>
        </p:spPr>
        <p:txBody>
          <a:bodyPr>
            <a:normAutofit fontScale="92500" lnSpcReduction="2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Two definitions of ‘test’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‘To discover the worth of something by trial’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Summative, evaluation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‘To improve the quality of something by trial’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Formative, assessment 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For today, a ‘test’ or ‘assessment’ is any measurement process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Formative or summative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4645025" y="1430338"/>
            <a:ext cx="3835400" cy="3238500"/>
          </a:xfrm>
        </p:spPr>
        <p:txBody>
          <a:bodyPr/>
          <a:lstStyle/>
          <a:p>
            <a:r>
              <a:rPr lang="en-US" sz="2100" smtClean="0"/>
              <a:t>These are central to </a:t>
            </a:r>
          </a:p>
          <a:p>
            <a:pPr lvl="1"/>
            <a:r>
              <a:rPr lang="en-US" sz="1800" smtClean="0"/>
              <a:t>Understanding the importance of assessment</a:t>
            </a:r>
          </a:p>
          <a:p>
            <a:pPr lvl="1"/>
            <a:r>
              <a:rPr lang="en-US" sz="1800" smtClean="0"/>
              <a:t>Understanding the application of assessment</a:t>
            </a:r>
          </a:p>
          <a:p>
            <a:pPr lvl="1"/>
            <a:r>
              <a:rPr lang="en-US" sz="1800" smtClean="0"/>
              <a:t>Identifying criteria for good assessment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31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does assessment affect learners?</a:t>
            </a:r>
          </a:p>
        </p:txBody>
      </p:sp>
      <p:sp>
        <p:nvSpPr>
          <p:cNvPr id="8195" name="Content Placeholder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/>
              <a:t>Assessment is a powerful tool in education</a:t>
            </a:r>
          </a:p>
          <a:p>
            <a:pPr lvl="1"/>
            <a:r>
              <a:rPr lang="en-US" smtClean="0"/>
              <a:t>Motivates students to learn</a:t>
            </a:r>
          </a:p>
          <a:p>
            <a:pPr lvl="1"/>
            <a:r>
              <a:rPr lang="en-US" smtClean="0"/>
              <a:t>Directs learning by signaling what it important</a:t>
            </a:r>
          </a:p>
          <a:p>
            <a:pPr lvl="2"/>
            <a:r>
              <a:rPr lang="en-US" smtClean="0"/>
              <a:t>Unintended effects when there is a mismatch between curriculum and assessment</a:t>
            </a:r>
          </a:p>
          <a:p>
            <a:pPr lvl="1"/>
            <a:r>
              <a:rPr lang="en-US" smtClean="0"/>
              <a:t>Ensures that learning has occurred</a:t>
            </a:r>
          </a:p>
          <a:p>
            <a:pPr lvl="1"/>
            <a:r>
              <a:rPr lang="en-US" smtClean="0"/>
              <a:t>Creates learning</a:t>
            </a:r>
          </a:p>
          <a:p>
            <a:pPr lvl="1"/>
            <a:endParaRPr 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5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marL="276225" indent="-276225"/>
            <a:r>
              <a:rPr lang="en-US" smtClean="0"/>
              <a:t>How are assessments changing?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1192212"/>
          </a:xfrm>
        </p:spPr>
        <p:txBody>
          <a:bodyPr/>
          <a:lstStyle/>
          <a:p>
            <a:pPr marL="297621" indent="-297621" algn="ctr" defTabSz="370286">
              <a:lnSpc>
                <a:spcPct val="95000"/>
              </a:lnSpc>
              <a:spcAft>
                <a:spcPts val="1154"/>
              </a:spcAft>
              <a:tabLst>
                <a:tab pos="297621" algn="l"/>
                <a:tab pos="705788" algn="l"/>
                <a:tab pos="1113954" algn="l"/>
                <a:tab pos="1522121" algn="l"/>
                <a:tab pos="1930288" algn="l"/>
                <a:tab pos="2338454" algn="l"/>
                <a:tab pos="2746621" algn="l"/>
                <a:tab pos="3154787" algn="l"/>
                <a:tab pos="3562954" algn="l"/>
                <a:tab pos="3971120" algn="l"/>
                <a:tab pos="4379287" algn="l"/>
                <a:tab pos="4787453" algn="l"/>
                <a:tab pos="5195620" algn="l"/>
                <a:tab pos="5603787" algn="l"/>
                <a:tab pos="6011953" algn="l"/>
                <a:tab pos="6420120" algn="l"/>
                <a:tab pos="6828286" algn="l"/>
                <a:tab pos="7236453" algn="l"/>
                <a:tab pos="7644619" algn="l"/>
                <a:tab pos="8052786" algn="l"/>
                <a:tab pos="8460952" algn="l"/>
              </a:tabLst>
              <a:defRPr/>
            </a:pPr>
            <a:r>
              <a:rPr lang="en-GB" dirty="0" smtClean="0"/>
              <a:t>Past</a:t>
            </a:r>
          </a:p>
          <a:p>
            <a:pPr algn="ctr" defTabSz="370286">
              <a:spcAft>
                <a:spcPts val="1154"/>
              </a:spcAft>
              <a:tabLst>
                <a:tab pos="297621" algn="l"/>
                <a:tab pos="705788" algn="l"/>
                <a:tab pos="1113954" algn="l"/>
                <a:tab pos="1522121" algn="l"/>
                <a:tab pos="1930288" algn="l"/>
                <a:tab pos="2338454" algn="l"/>
                <a:tab pos="2746621" algn="l"/>
                <a:tab pos="3154787" algn="l"/>
                <a:tab pos="3562954" algn="l"/>
                <a:tab pos="3971120" algn="l"/>
                <a:tab pos="4379287" algn="l"/>
                <a:tab pos="4787453" algn="l"/>
                <a:tab pos="5195620" algn="l"/>
                <a:tab pos="5603787" algn="l"/>
                <a:tab pos="6011953" algn="l"/>
                <a:tab pos="6420120" algn="l"/>
                <a:tab pos="6828286" algn="l"/>
                <a:tab pos="7236453" algn="l"/>
                <a:tab pos="7644619" algn="l"/>
                <a:tab pos="8052786" algn="l"/>
                <a:tab pos="8460952" algn="l"/>
              </a:tabLst>
              <a:defRPr/>
            </a:pPr>
            <a:r>
              <a:rPr lang="en-GB" sz="1500" b="0" dirty="0" smtClean="0"/>
              <a:t>“That part of eternity with some small fraction of which we have a slight and regrettable acquaintance.”</a:t>
            </a:r>
          </a:p>
          <a:p>
            <a:pPr marL="297621" indent="-297621" algn="ctr" defTabSz="370286">
              <a:lnSpc>
                <a:spcPct val="95000"/>
              </a:lnSpc>
              <a:spcAft>
                <a:spcPts val="1154"/>
              </a:spcAft>
              <a:tabLst>
                <a:tab pos="297621" algn="l"/>
                <a:tab pos="705788" algn="l"/>
                <a:tab pos="1113954" algn="l"/>
                <a:tab pos="1522121" algn="l"/>
                <a:tab pos="1930288" algn="l"/>
                <a:tab pos="2338454" algn="l"/>
                <a:tab pos="2746621" algn="l"/>
                <a:tab pos="3154787" algn="l"/>
                <a:tab pos="3562954" algn="l"/>
                <a:tab pos="3971120" algn="l"/>
                <a:tab pos="4379287" algn="l"/>
                <a:tab pos="4787453" algn="l"/>
                <a:tab pos="5195620" algn="l"/>
                <a:tab pos="5603787" algn="l"/>
                <a:tab pos="6011953" algn="l"/>
                <a:tab pos="6420120" algn="l"/>
                <a:tab pos="6828286" algn="l"/>
                <a:tab pos="7236453" algn="l"/>
                <a:tab pos="7644619" algn="l"/>
                <a:tab pos="8052786" algn="l"/>
                <a:tab pos="8460952" algn="l"/>
              </a:tabLst>
              <a:defRPr/>
            </a:pPr>
            <a:r>
              <a:rPr lang="en-GB" sz="1500" b="0" dirty="0" smtClean="0"/>
              <a:t>A Bierce</a:t>
            </a:r>
          </a:p>
        </p:txBody>
      </p:sp>
      <p:sp>
        <p:nvSpPr>
          <p:cNvPr id="9220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2136775"/>
          </a:xfrm>
        </p:spPr>
        <p:txBody>
          <a:bodyPr/>
          <a:lstStyle/>
          <a:p>
            <a:r>
              <a:rPr lang="en-GB" smtClean="0"/>
              <a:t>Little realism </a:t>
            </a:r>
          </a:p>
          <a:p>
            <a:r>
              <a:rPr lang="en-GB" smtClean="0"/>
              <a:t>Little person/patient involvement</a:t>
            </a:r>
          </a:p>
          <a:p>
            <a:r>
              <a:rPr lang="en-GB" smtClean="0"/>
              <a:t>Lack of structure during workplace training</a:t>
            </a:r>
          </a:p>
          <a:p>
            <a:r>
              <a:rPr lang="en-GB" smtClean="0"/>
              <a:t>Episodic and infrequent continuing education </a:t>
            </a:r>
          </a:p>
          <a:p>
            <a:endParaRPr lang="en-US" smtClean="0"/>
          </a:p>
        </p:txBody>
      </p:sp>
      <p:sp>
        <p:nvSpPr>
          <p:cNvPr id="922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1192212"/>
          </a:xfrm>
        </p:spPr>
        <p:txBody>
          <a:bodyPr/>
          <a:lstStyle/>
          <a:p>
            <a:pPr algn="ctr"/>
            <a:r>
              <a:rPr lang="en-GB" smtClean="0"/>
              <a:t>Future</a:t>
            </a:r>
          </a:p>
          <a:p>
            <a:pPr algn="ctr"/>
            <a:r>
              <a:rPr lang="en-GB" sz="1500" b="0" smtClean="0"/>
              <a:t>“That period of time in which our affairs prosper, our friends are true, and our happiness is assured.”</a:t>
            </a:r>
          </a:p>
          <a:p>
            <a:pPr algn="ctr"/>
            <a:r>
              <a:rPr lang="en-GB" sz="1500" b="0" smtClean="0"/>
              <a:t>A Bierce</a:t>
            </a:r>
          </a:p>
        </p:txBody>
      </p:sp>
      <p:sp>
        <p:nvSpPr>
          <p:cNvPr id="9222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2079625"/>
          </a:xfrm>
        </p:spPr>
        <p:txBody>
          <a:bodyPr/>
          <a:lstStyle/>
          <a:p>
            <a:r>
              <a:rPr lang="en-GB" smtClean="0"/>
              <a:t>Authenticity</a:t>
            </a:r>
          </a:p>
          <a:p>
            <a:r>
              <a:rPr lang="en-GB" smtClean="0"/>
              <a:t>Active person/patient involvement </a:t>
            </a:r>
          </a:p>
          <a:p>
            <a:r>
              <a:rPr lang="en-GB" smtClean="0"/>
              <a:t>More structured workplace training </a:t>
            </a:r>
          </a:p>
          <a:p>
            <a:r>
              <a:rPr lang="en-GB" smtClean="0"/>
              <a:t>Life-long learning and quality improvement</a:t>
            </a:r>
          </a:p>
          <a:p>
            <a:endParaRPr 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621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cares about assessment?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Variety of stakeholders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Students 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Key to learning and demonstration of competence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Teachers and individual/collective educational institutions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Accountability and self-assessment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Person/patients and healthcare systems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Accountability and efficiency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Regulatory bodies</a:t>
            </a:r>
          </a:p>
          <a:p>
            <a:pPr marL="1049144" lvl="2" indent="-174857" defTabSz="370286">
              <a:defRPr/>
            </a:pPr>
            <a:r>
              <a:rPr lang="en-US" dirty="0" smtClean="0"/>
              <a:t>Accountability and maintenance of competence 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endParaRPr lang="en-US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27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good assessment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No single set of criteria apply equally to all assessment situations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Different purposes may lead to different values for the criteria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Different stakeholders and different mixes of stakeholders may value the criteria differently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Ottawa conference produced a set of criteria and how they are modified by purpose and stakeholders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2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US" smtClean="0"/>
          </a:p>
        </p:txBody>
      </p:sp>
      <p:sp>
        <p:nvSpPr>
          <p:cNvPr id="9219" name="Content Placeholder 8"/>
          <p:cNvSpPr>
            <a:spLocks noGrp="1"/>
          </p:cNvSpPr>
          <p:nvPr>
            <p:ph sz="half" idx="1"/>
          </p:nvPr>
        </p:nvSpPr>
        <p:spPr>
          <a:xfrm>
            <a:off x="673100" y="1430338"/>
            <a:ext cx="3833813" cy="3238500"/>
          </a:xfrm>
        </p:spPr>
        <p:txBody>
          <a:bodyPr>
            <a:normAutofit fontScale="92500" lnSpcReduction="10000"/>
          </a:bodyPr>
          <a:lstStyle/>
          <a:p>
            <a:pPr marL="349715" indent="-262286" defTabSz="370286">
              <a:spcAft>
                <a:spcPts val="1154"/>
              </a:spcAft>
              <a:defRPr/>
            </a:pPr>
            <a:r>
              <a:rPr lang="en-US" dirty="0" smtClean="0"/>
              <a:t>Validity or coherence</a:t>
            </a:r>
          </a:p>
          <a:p>
            <a:pPr marL="699430" lvl="1" indent="-232715" defTabSz="370286">
              <a:spcAft>
                <a:spcPts val="922"/>
              </a:spcAft>
              <a:defRPr/>
            </a:pPr>
            <a:r>
              <a:rPr lang="en-US" dirty="0" smtClean="0"/>
              <a:t>Is there a body of evidence that ‘hangs together’ and supports the use of assessment for a particular purpose</a:t>
            </a:r>
          </a:p>
          <a:p>
            <a:pPr marL="1049144" lvl="2" indent="-174857" defTabSz="370286">
              <a:defRPr/>
            </a:pPr>
            <a:r>
              <a:rPr lang="en-GB" dirty="0" smtClean="0"/>
              <a:t>Is a property of the inferences drawn from a test, not the test itself</a:t>
            </a:r>
          </a:p>
          <a:p>
            <a:pPr marL="1049144" lvl="2" indent="-174857" defTabSz="370286">
              <a:defRPr/>
            </a:pPr>
            <a:r>
              <a:rPr lang="en-GB" dirty="0" smtClean="0"/>
              <a:t>Is a matter of degree</a:t>
            </a:r>
          </a:p>
          <a:p>
            <a:pPr marL="1049144" lvl="2" indent="-174857" defTabSz="370286">
              <a:defRPr/>
            </a:pPr>
            <a:r>
              <a:rPr lang="en-GB" dirty="0" smtClean="0"/>
              <a:t>Requires the ongoing collection of data</a:t>
            </a:r>
          </a:p>
          <a:p>
            <a:pPr marL="349715" indent="-262286" defTabSz="370286">
              <a:spcAft>
                <a:spcPts val="1154"/>
              </a:spcAft>
              <a:defRPr/>
            </a:pPr>
            <a:endParaRPr lang="en-US" dirty="0" smtClean="0"/>
          </a:p>
        </p:txBody>
      </p:sp>
      <p:sp>
        <p:nvSpPr>
          <p:cNvPr id="12292" name="Content Placeholder 12"/>
          <p:cNvSpPr>
            <a:spLocks noGrp="1"/>
          </p:cNvSpPr>
          <p:nvPr>
            <p:ph sz="half" idx="2"/>
          </p:nvPr>
        </p:nvSpPr>
        <p:spPr>
          <a:xfrm>
            <a:off x="4645025" y="1430338"/>
            <a:ext cx="3835400" cy="32385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smtClean="0"/>
          </a:p>
          <a:p>
            <a:pPr>
              <a:buFont typeface="Wingdings" panose="05000000000000000000" pitchFamily="2" charset="2"/>
              <a:buNone/>
            </a:pPr>
            <a:r>
              <a:rPr lang="en-GB" smtClean="0"/>
              <a:t>“In seeking absolute truth we aim at the unattainable, and must be content with finding broken portions.”</a:t>
            </a:r>
          </a:p>
          <a:p>
            <a:pPr>
              <a:buFont typeface="Wingdings" panose="05000000000000000000" pitchFamily="2" charset="2"/>
              <a:buNone/>
            </a:pPr>
            <a:endParaRPr lang="en-GB" smtClean="0"/>
          </a:p>
          <a:p>
            <a:pPr>
              <a:buFont typeface="Wingdings" panose="05000000000000000000" pitchFamily="2" charset="2"/>
              <a:buNone/>
            </a:pPr>
            <a:r>
              <a:rPr lang="en-GB" smtClean="0"/>
              <a:t>	William Osler, 1889</a:t>
            </a:r>
            <a:br>
              <a:rPr lang="en-GB" smtClean="0"/>
            </a:br>
            <a:endParaRPr lang="en-GB" smtClean="0"/>
          </a:p>
          <a:p>
            <a:endParaRPr 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97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</a:t>
            </a:r>
            <a:endParaRPr lang="en-US" smtClean="0"/>
          </a:p>
        </p:txBody>
      </p:sp>
      <p:sp>
        <p:nvSpPr>
          <p:cNvPr id="14339" name="Content Placeholder 5"/>
          <p:cNvSpPr>
            <a:spLocks noGrp="1"/>
          </p:cNvSpPr>
          <p:nvPr>
            <p:ph sz="half" idx="1"/>
          </p:nvPr>
        </p:nvSpPr>
        <p:spPr>
          <a:xfrm>
            <a:off x="673100" y="1430338"/>
            <a:ext cx="3833813" cy="3238500"/>
          </a:xfrm>
        </p:spPr>
        <p:txBody>
          <a:bodyPr/>
          <a:lstStyle/>
          <a:p>
            <a:r>
              <a:rPr lang="en-GB" smtClean="0"/>
              <a:t>Reliability or reproducibility</a:t>
            </a:r>
          </a:p>
          <a:p>
            <a:pPr lvl="1"/>
            <a:r>
              <a:rPr lang="en-GB" smtClean="0"/>
              <a:t>Will scores be the same if examinees are reassessed?</a:t>
            </a:r>
          </a:p>
          <a:p>
            <a:pPr lvl="1"/>
            <a:r>
              <a:rPr lang="en-GB" smtClean="0"/>
              <a:t>History of reliability</a:t>
            </a:r>
          </a:p>
          <a:p>
            <a:pPr lvl="2"/>
            <a:r>
              <a:rPr lang="en-GB" smtClean="0"/>
              <a:t>Test-retest reliability</a:t>
            </a:r>
          </a:p>
          <a:p>
            <a:pPr lvl="2"/>
            <a:r>
              <a:rPr lang="en-GB" smtClean="0"/>
              <a:t>Alternate form reliability</a:t>
            </a:r>
          </a:p>
          <a:p>
            <a:pPr lvl="2"/>
            <a:r>
              <a:rPr lang="en-GB" smtClean="0"/>
              <a:t>Split-half reliability</a:t>
            </a:r>
          </a:p>
          <a:p>
            <a:pPr lvl="2"/>
            <a:r>
              <a:rPr lang="en-GB" smtClean="0"/>
              <a:t>Reliability index</a:t>
            </a:r>
          </a:p>
          <a:p>
            <a:endParaRPr lang="en-US" smtClean="0"/>
          </a:p>
        </p:txBody>
      </p:sp>
      <p:sp>
        <p:nvSpPr>
          <p:cNvPr id="14340" name="Content Placeholder 9"/>
          <p:cNvSpPr>
            <a:spLocks noGrp="1"/>
          </p:cNvSpPr>
          <p:nvPr>
            <p:ph sz="half" idx="2"/>
          </p:nvPr>
        </p:nvSpPr>
        <p:spPr>
          <a:xfrm>
            <a:off x="4645025" y="1430338"/>
            <a:ext cx="3835400" cy="32385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smtClean="0"/>
          </a:p>
          <a:p>
            <a:pPr>
              <a:buFont typeface="Wingdings" panose="05000000000000000000" pitchFamily="2" charset="2"/>
              <a:buNone/>
            </a:pPr>
            <a:r>
              <a:rPr lang="en-GB" smtClean="0"/>
              <a:t>“Arithmetic…is a bad master, but it is a good servant.” </a:t>
            </a:r>
          </a:p>
          <a:p>
            <a:pPr>
              <a:buFont typeface="Wingdings" panose="05000000000000000000" pitchFamily="2" charset="2"/>
              <a:buNone/>
            </a:pPr>
            <a:endParaRPr lang="en-GB" smtClean="0"/>
          </a:p>
          <a:p>
            <a:pPr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smtClean="0"/>
              <a:t>				Anonymous </a:t>
            </a:r>
          </a:p>
          <a:p>
            <a:pPr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smtClean="0"/>
              <a:t>				Lancet, 1921</a:t>
            </a:r>
          </a:p>
          <a:p>
            <a:endParaRPr lang="en-US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240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724</Words>
  <Application>Microsoft Office PowerPoint</Application>
  <PresentationFormat>On-screen Show (16:9)</PresentationFormat>
  <Paragraphs>221</Paragraphs>
  <Slides>17</Slides>
  <Notes>4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Criteria for Good Assessment</vt:lpstr>
      <vt:lpstr>Overview</vt:lpstr>
      <vt:lpstr>What is a test or assessment?</vt:lpstr>
      <vt:lpstr>How does assessment affect learners?</vt:lpstr>
      <vt:lpstr>How are assessments changing?</vt:lpstr>
      <vt:lpstr>Who cares about assessment?</vt:lpstr>
      <vt:lpstr>Characteristics of good assessment</vt:lpstr>
      <vt:lpstr>Characteristics</vt:lpstr>
      <vt:lpstr>Characteristics</vt:lpstr>
      <vt:lpstr>Characteristics</vt:lpstr>
      <vt:lpstr>Characteristics</vt:lpstr>
      <vt:lpstr>Characteristics and Purpose</vt:lpstr>
      <vt:lpstr>Characteristics and Stakeholders</vt:lpstr>
      <vt:lpstr>Characteristics and Stakeholders</vt:lpstr>
      <vt:lpstr>Characteristics and Stakeholders</vt:lpstr>
      <vt:lpstr>Characteristics and Stakeholders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Teaching Excellence: Mission Impossible?</dc:title>
  <dc:creator>John</dc:creator>
  <cp:lastModifiedBy>Owner</cp:lastModifiedBy>
  <cp:revision>195</cp:revision>
  <cp:lastPrinted>1601-01-01T00:00:00Z</cp:lastPrinted>
  <dcterms:created xsi:type="dcterms:W3CDTF">2010-05-31T13:16:29Z</dcterms:created>
  <dcterms:modified xsi:type="dcterms:W3CDTF">2013-09-27T19:57:57Z</dcterms:modified>
</cp:coreProperties>
</file>